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0"/>
  </p:notesMasterIdLst>
  <p:sldIdLst>
    <p:sldId id="441" r:id="rId5"/>
    <p:sldId id="442" r:id="rId6"/>
    <p:sldId id="343" r:id="rId7"/>
    <p:sldId id="443" r:id="rId8"/>
    <p:sldId id="444" r:id="rId9"/>
    <p:sldId id="445" r:id="rId10"/>
    <p:sldId id="380" r:id="rId11"/>
    <p:sldId id="553" r:id="rId12"/>
    <p:sldId id="549" r:id="rId13"/>
    <p:sldId id="551" r:id="rId14"/>
    <p:sldId id="554" r:id="rId15"/>
    <p:sldId id="552" r:id="rId16"/>
    <p:sldId id="550" r:id="rId17"/>
    <p:sldId id="542" r:id="rId18"/>
    <p:sldId id="348"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65" autoAdjust="0"/>
  </p:normalViewPr>
  <p:slideViewPr>
    <p:cSldViewPr snapToGrid="0">
      <p:cViewPr varScale="1">
        <p:scale>
          <a:sx n="90" d="100"/>
          <a:sy n="90" d="100"/>
        </p:scale>
        <p:origin x="-816" y="-102"/>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18" Type="http://schemas.openxmlformats.org/officeDocument/2006/relationships/slide" Target="slides/slide14.xml" /><Relationship Id="rId51" Type="http://schemas.openxmlformats.org/officeDocument/2006/relationships/tableStyles" Target="tableStyles.xml" /><Relationship Id="rId3" Type="http://schemas.openxmlformats.org/officeDocument/2006/relationships/customXml" Target="../customXml/item3.xml" /><Relationship Id="rId47" Type="http://customschemas.google.com/relationships/presentationmetadata" Target="metadata" /><Relationship Id="rId50" Type="http://schemas.openxmlformats.org/officeDocument/2006/relationships/theme" Target="theme/theme1.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slide" Target="slides/slide13.xml" /><Relationship Id="rId2" Type="http://schemas.openxmlformats.org/officeDocument/2006/relationships/customXml" Target="../customXml/item2.xml" /><Relationship Id="rId16" Type="http://schemas.openxmlformats.org/officeDocument/2006/relationships/slide" Target="slides/slide12.xml" /><Relationship Id="rId20" Type="http://schemas.openxmlformats.org/officeDocument/2006/relationships/notesMaster" Target="notesMasters/notesMaster1.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5" Type="http://schemas.openxmlformats.org/officeDocument/2006/relationships/slide" Target="slides/slide1.xml" /><Relationship Id="rId15" Type="http://schemas.openxmlformats.org/officeDocument/2006/relationships/slide" Target="slides/slide11.xml" /><Relationship Id="rId49" Type="http://schemas.openxmlformats.org/officeDocument/2006/relationships/viewProps" Target="viewProps.xml" /><Relationship Id="rId10" Type="http://schemas.openxmlformats.org/officeDocument/2006/relationships/slide" Target="slides/slide6.xml" /><Relationship Id="rId19" Type="http://schemas.openxmlformats.org/officeDocument/2006/relationships/slide" Target="slides/slide15.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slide" Target="slides/slide10.xml" /><Relationship Id="rId48"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svg>
</file>

<file path=ppt/media/image15.jpeg>
</file>

<file path=ppt/media/image16.jpeg>
</file>

<file path=ppt/media/image17.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pPr algn="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pPr algn="r">
                <a:lnSpc>
                  <a:spcPct val="100000"/>
                </a:lnSpc>
              </a:pPr>
              <a:t>12</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pPr algn="r">
                <a:lnSpc>
                  <a:spcPct val="100000"/>
                </a:lnSpc>
              </a:pPr>
              <a:t>13</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pPr algn="r">
                <a:lnSpc>
                  <a:spcPct val="100000"/>
                </a:lnSpc>
              </a:pPr>
              <a:t>15</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marR="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b="1" dirty="0">
                <a:solidFill>
                  <a:schemeClr val="bg1">
                    <a:lumMod val="95000"/>
                  </a:schemeClr>
                </a:solidFill>
              </a:rPr>
              <a:t>EARTHQUAKE PREDICTION SYSTEM</a:t>
            </a:r>
          </a:p>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pPr algn="r">
                <a:lnSpc>
                  <a:spcPct val="100000"/>
                </a:lnSpc>
              </a:pPr>
              <a:t>7</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pPr algn="r">
                <a:lnSpc>
                  <a:spcPct val="100000"/>
                </a:lnSpc>
              </a:pPr>
              <a:t>9</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pPr algn="r">
                <a:lnSpc>
                  <a:spcPct val="100000"/>
                </a:lnSpc>
              </a:pPr>
              <a:t>10</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pPr/>
              <a:t>4/16/2024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pPr/>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3" r:id="rId2"/>
    <p:sldLayoutId id="2147483654" r:id="rId3"/>
    <p:sldLayoutId id="2147483668" r:id="rId4"/>
    <p:sldLayoutId id="2147483669" r:id="rId5"/>
    <p:sldLayoutId id="2147483670" r:id="rId6"/>
    <p:sldLayoutId id="2147483656" r:id="rId7"/>
    <p:sldLayoutId id="2147483657" r:id="rId8"/>
    <p:sldLayoutId id="2147483659"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 /><Relationship Id="rId3" Type="http://schemas.openxmlformats.org/officeDocument/2006/relationships/image" Target="../media/image2.jpeg" /><Relationship Id="rId7" Type="http://schemas.openxmlformats.org/officeDocument/2006/relationships/image" Target="../media/image6.png" /><Relationship Id="rId2" Type="http://schemas.openxmlformats.org/officeDocument/2006/relationships/notesSlide" Target="../notesSlides/notesSlide1.xml" /><Relationship Id="rId1" Type="http://schemas.openxmlformats.org/officeDocument/2006/relationships/slideLayout" Target="../slideLayouts/slideLayout11.xml" /><Relationship Id="rId6" Type="http://schemas.openxmlformats.org/officeDocument/2006/relationships/image" Target="../media/image5.png" /><Relationship Id="rId5" Type="http://schemas.openxmlformats.org/officeDocument/2006/relationships/image" Target="../media/image4.png"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3" Type="http://schemas.openxmlformats.org/officeDocument/2006/relationships/image" Target="../media/image16.jpeg" /><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EEE5021swetha" TargetMode="External"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ayavel2004/Earthquake_Prediction_System" TargetMode="External" /><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Relationship Id="rId3" Type="http://schemas.openxmlformats.org/officeDocument/2006/relationships/image" Target="../media/image17.jpeg" /><Relationship Id="rId2" Type="http://schemas.openxmlformats.org/officeDocument/2006/relationships/notesSlide" Target="../notesSlides/notesSlide11.xml" /><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 /><Relationship Id="rId1" Type="http://schemas.openxmlformats.org/officeDocument/2006/relationships/slideLayout" Target="../slideLayouts/slideLayout1.xml" /></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2.xml"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3.xml" /><Relationship Id="rId1" Type="http://schemas.openxmlformats.org/officeDocument/2006/relationships/slideLayout" Target="../slideLayouts/slideLayout1.xml" /><Relationship Id="rId4" Type="http://schemas.openxmlformats.org/officeDocument/2006/relationships/image" Target="../media/image10.png" /></Relationships>
</file>

<file path=ppt/slides/_rels/slide4.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4.xml" /><Relationship Id="rId1" Type="http://schemas.openxmlformats.org/officeDocument/2006/relationships/slideLayout" Target="../slideLayouts/slideLayout1.xml" /><Relationship Id="rId4" Type="http://schemas.openxmlformats.org/officeDocument/2006/relationships/image" Target="../media/image12.png" /></Relationships>
</file>

<file path=ppt/slides/_rels/slide5.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5.xml" /><Relationship Id="rId1" Type="http://schemas.openxmlformats.org/officeDocument/2006/relationships/slideLayout" Target="../slideLayouts/slideLayout1.xml" /><Relationship Id="rId4" Type="http://schemas.openxmlformats.org/officeDocument/2006/relationships/image" Target="../media/image14.svg"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image" Target="../media/image15.jpeg" /><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0" y="0"/>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5318992" y="-1393410"/>
            <a:ext cx="4173261"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a:t>
            </a:r>
            <a:r>
              <a:rPr lang="en-GB" sz="1100" dirty="0">
                <a:solidFill>
                  <a:schemeClr val="bg1"/>
                </a:solidFill>
              </a:rPr>
              <a:t>SWETHA S</a:t>
            </a:r>
            <a:endParaRPr lang="en-US" sz="1100" dirty="0">
              <a:solidFill>
                <a:schemeClr val="bg1"/>
              </a:solidFill>
            </a:endParaRP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ID:au61282110502</a:t>
            </a:r>
            <a:r>
              <a:rPr lang="en-GB" sz="1100" b="0" i="0" u="none" strike="noStrike" cap="none" dirty="0">
                <a:solidFill>
                  <a:schemeClr val="bg1"/>
                </a:solidFill>
                <a:latin typeface="Arial"/>
                <a:ea typeface="Arial"/>
                <a:cs typeface="Arial"/>
                <a:sym typeface="Arial"/>
              </a:rPr>
              <a:t>1</a:t>
            </a:r>
            <a:endParaRPr lang="en-US" sz="1100" b="0"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dirty="0">
                <a:solidFill>
                  <a:schemeClr val="bg1"/>
                </a:solidFill>
              </a:rPr>
              <a:t>College Name: </a:t>
            </a:r>
            <a:r>
              <a:rPr lang="en-US" sz="1100" dirty="0" err="1">
                <a:solidFill>
                  <a:schemeClr val="bg1"/>
                </a:solidFill>
              </a:rPr>
              <a:t>Varuvan</a:t>
            </a:r>
            <a:r>
              <a:rPr lang="en-US" sz="1100" dirty="0">
                <a:solidFill>
                  <a:schemeClr val="bg1"/>
                </a:solidFill>
              </a:rPr>
              <a:t> </a:t>
            </a:r>
            <a:r>
              <a:rPr lang="en-US" sz="1100" dirty="0" err="1">
                <a:solidFill>
                  <a:schemeClr val="bg1"/>
                </a:solidFill>
              </a:rPr>
              <a:t>Vadivelan</a:t>
            </a:r>
            <a:r>
              <a:rPr lang="en-US" sz="1100" dirty="0">
                <a:solidFill>
                  <a:schemeClr val="bg1"/>
                </a:solidFill>
              </a:rPr>
              <a:t> Institute of Technology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bg1">
                    <a:lumMod val="95000"/>
                  </a:schemeClr>
                </a:solidFill>
              </a:rPr>
              <a:t>EARTHQUAKE PREDICTION SYSTEM</a:t>
            </a:r>
          </a:p>
          <a:p>
            <a:pPr algn="ctr"/>
            <a:endParaRPr lang="en-US" sz="2000" b="1" dirty="0">
              <a:solidFill>
                <a:schemeClr val="bg1">
                  <a:lumMod val="9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26549"/>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lgn="just">
              <a:buClr>
                <a:srgbClr val="0D0D0D"/>
              </a:buClr>
              <a:buSzPts val="2000"/>
              <a:buChar char="•"/>
            </a:pPr>
            <a:r>
              <a:rPr lang="en-US" sz="1200" dirty="0">
                <a:solidFill>
                  <a:srgbClr val="0D0D0D"/>
                </a:solidFill>
              </a:rPr>
              <a:t>While demonstrating promising results, further research is warranted to enhance the model's accuracy and explore its potential applications in broader disaster management contexts, underscoring the system's importance in revolutionizing earthquake forecasting and risk mitigation strategies.</a:t>
            </a:r>
            <a:endParaRPr lang="en-US" sz="1200" dirty="0"/>
          </a:p>
          <a:p>
            <a:pPr marL="342900" lvl="0" indent="-342900" algn="just">
              <a:spcBef>
                <a:spcPts val="400"/>
              </a:spcBef>
              <a:buClr>
                <a:schemeClr val="dk1"/>
              </a:buClr>
              <a:buSzPts val="2000"/>
              <a:buChar char="•"/>
            </a:pPr>
            <a:r>
              <a:rPr lang="en-US" sz="1200" dirty="0"/>
              <a:t>These systems could provide earlier and more accurate warnings to mitigate the impact of seismic events on communities and infrastructure.</a:t>
            </a:r>
          </a:p>
          <a:p>
            <a:pPr marL="342900" lvl="0" indent="-342900" algn="just">
              <a:spcBef>
                <a:spcPts val="400"/>
              </a:spcBef>
              <a:buClr>
                <a:schemeClr val="dk1"/>
              </a:buClr>
              <a:buSzPts val="2000"/>
              <a:buChar char="•"/>
            </a:pPr>
            <a:r>
              <a:rPr lang="en-US" sz="1200" dirty="0"/>
              <a:t>Ongoing research into earthquake precursors, such as changes in groundwater levels, electromagnetic signals, and animal </a:t>
            </a:r>
            <a:r>
              <a:rPr lang="en-US" sz="1200" dirty="0" err="1"/>
              <a:t>behaviour</a:t>
            </a:r>
            <a:r>
              <a:rPr lang="en-US" sz="1200" dirty="0"/>
              <a:t>, may lead to the identification of new precursory indicators.</a:t>
            </a:r>
          </a:p>
          <a:p>
            <a:pPr marL="342900" lvl="0" indent="-342900" algn="just">
              <a:spcBef>
                <a:spcPts val="400"/>
              </a:spcBef>
              <a:buClr>
                <a:schemeClr val="dk1"/>
              </a:buClr>
              <a:buSzPts val="2000"/>
              <a:buChar char="•"/>
            </a:pPr>
            <a:r>
              <a:rPr lang="en-US" sz="1200" dirty="0"/>
              <a:t>Future prediction systems could incorporate these additional data sources to enhance prediction accuracy.</a:t>
            </a:r>
          </a:p>
          <a:p>
            <a:pPr marL="173736" indent="-173736">
              <a:spcAft>
                <a:spcPts val="800"/>
              </a:spcAft>
              <a:buClr>
                <a:srgbClr val="213163"/>
              </a:buClr>
              <a:buFont typeface="Arial" panose="020B0604020202020204" pitchFamily="34" charset="0"/>
              <a:buChar char="•"/>
            </a:pPr>
            <a:endParaRPr lang="en-US" dirty="0"/>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99729"/>
            <a:ext cx="8520600" cy="3976577"/>
          </a:xfrm>
        </p:spPr>
        <p:txBody>
          <a:bodyPr/>
          <a:lstStyle/>
          <a:p>
            <a:pPr lvl="0"/>
            <a:r>
              <a:rPr lang="en-GB" sz="2000" b="1" dirty="0"/>
              <a:t>GITHUB LINK</a:t>
            </a:r>
            <a:r>
              <a:rPr lang="en-GB" b="1" dirty="0"/>
              <a:t>:</a:t>
            </a:r>
            <a:br>
              <a:rPr lang="en-GB" b="1" dirty="0"/>
            </a:br>
            <a:r>
              <a:rPr lang="en-GB" sz="2400" u="sng" dirty="0">
                <a:solidFill>
                  <a:schemeClr val="hlink"/>
                </a:solidFill>
                <a:hlinkClick r:id="rId2"/>
              </a:rPr>
              <a:t>https://github.com/EEE5021swetha</a:t>
            </a:r>
            <a:br>
              <a:rPr lang="en-GB" sz="2400" u="sng" dirty="0">
                <a:solidFill>
                  <a:schemeClr val="hlink"/>
                </a:solidFill>
              </a:rPr>
            </a:br>
            <a:br>
              <a:rPr lang="en-GB" sz="2400" u="sng" dirty="0">
                <a:solidFill>
                  <a:schemeClr val="hlink"/>
                </a:solidFill>
              </a:rPr>
            </a:br>
            <a:br>
              <a:rPr lang="en-GB" sz="2400" dirty="0">
                <a:solidFill>
                  <a:srgbClr val="0000FF"/>
                </a:solidFill>
              </a:rPr>
            </a:br>
            <a:endParaRPr lang="en-US" sz="2400" b="1"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8329676" cy="27124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buSzPts val="2800"/>
            </a:pPr>
            <a:r>
              <a:rPr lang="en-US" sz="1600" b="1" dirty="0">
                <a:solidFill>
                  <a:srgbClr val="213163"/>
                </a:solidFill>
              </a:rPr>
              <a:t>Video of the Project:</a:t>
            </a:r>
          </a:p>
          <a:p>
            <a:pPr lvl="0">
              <a:buSzPts val="2800"/>
            </a:pPr>
            <a:r>
              <a:rPr lang="en-US" sz="1600" b="1" dirty="0">
                <a:solidFill>
                  <a:srgbClr val="213163"/>
                </a:solidFill>
                <a:hlinkClick r:id="rId3"/>
              </a:rPr>
              <a:t> </a:t>
            </a:r>
          </a:p>
          <a:p>
            <a:pPr lvl="0">
              <a:buSzPts val="2800"/>
            </a:pPr>
            <a:endParaRPr lang="en-US" sz="1600" b="1" dirty="0">
              <a:solidFill>
                <a:srgbClr val="213163"/>
              </a:solidFill>
              <a:hlinkClick r:id="rId3"/>
            </a:endParaRPr>
          </a:p>
          <a:p>
            <a:pPr lvl="0">
              <a:buSzPts val="2800"/>
            </a:pPr>
            <a:r>
              <a:rPr lang="en-US" sz="1600" b="1" dirty="0">
                <a:solidFill>
                  <a:srgbClr val="213163"/>
                </a:solidFill>
                <a:hlinkClick r:id="rId3"/>
              </a:rPr>
              <a:t> </a:t>
            </a:r>
            <a:r>
              <a:rPr lang="en-IN" sz="2000" dirty="0">
                <a:hlinkClick r:id="rId3"/>
              </a:rPr>
              <a:t>https://github.com/</a:t>
            </a:r>
            <a:r>
              <a:rPr lang="en-GB" sz="2000" dirty="0" err="1">
                <a:hlinkClick r:id="rId3"/>
              </a:rPr>
              <a:t>Swetha</a:t>
            </a:r>
            <a:r>
              <a:rPr lang="en-IN" sz="2000" dirty="0">
                <a:hlinkClick r:id="rId3"/>
              </a:rPr>
              <a:t>/Earthquake_Prediction_System</a:t>
            </a:r>
            <a:endParaRPr lang="en-IN" sz="2000" dirty="0"/>
          </a:p>
          <a:p>
            <a:pPr>
              <a:buSzPts val="2800"/>
            </a:pPr>
            <a:endParaRPr lang="en-GB" sz="1600" b="1" dirty="0">
              <a:solidFill>
                <a:srgbClr val="213163"/>
              </a:solidFill>
            </a:endParaRPr>
          </a:p>
          <a:p>
            <a:pPr>
              <a:buSzPts val="2800"/>
            </a:pPr>
            <a:r>
              <a:rPr lang="en-GB" sz="1600" b="1" dirty="0">
                <a:solidFill>
                  <a:srgbClr val="213163"/>
                </a:solidFill>
              </a:rPr>
              <a:t>       </a:t>
            </a:r>
            <a:endParaRPr lang="en-US" sz="1600" b="1" dirty="0">
              <a:solidFill>
                <a:srgbClr val="213163"/>
              </a:solidFill>
            </a:endParaRPr>
          </a:p>
          <a:p>
            <a:pPr>
              <a:buSzPts val="2800"/>
            </a:pPr>
            <a:endParaRPr lang="en-US" sz="1600" b="1" dirty="0">
              <a:solidFill>
                <a:srgbClr val="213163"/>
              </a:solidFill>
            </a:endParaRPr>
          </a:p>
        </p:txBody>
      </p:sp>
      <p:sp>
        <p:nvSpPr>
          <p:cNvPr id="5" name="Rectangle 4"/>
          <p:cNvSpPr/>
          <p:nvPr/>
        </p:nvSpPr>
        <p:spPr>
          <a:xfrm>
            <a:off x="212651" y="1291300"/>
            <a:ext cx="8676057" cy="830997"/>
          </a:xfrm>
          <a:prstGeom prst="rect">
            <a:avLst/>
          </a:prstGeom>
        </p:spPr>
        <p:txBody>
          <a:bodyPr wrap="square">
            <a:spAutoFit/>
          </a:bodyPr>
          <a:lstStyle/>
          <a:p>
            <a:r>
              <a:rPr lang="en-US" sz="1600" b="1" dirty="0">
                <a:solidFill>
                  <a:srgbClr val="213163"/>
                </a:solidFill>
              </a:rPr>
              <a:t> </a:t>
            </a:r>
            <a:endParaRPr lang="en-IN" sz="1600" b="1" dirty="0">
              <a:solidFill>
                <a:srgbClr val="213163"/>
              </a:solidFill>
            </a:endParaRPr>
          </a:p>
          <a:p>
            <a:endParaRPr lang="en-IN" sz="1600" b="1" dirty="0">
              <a:solidFill>
                <a:srgbClr val="213163"/>
              </a:solidFill>
            </a:endParaRPr>
          </a:p>
          <a:p>
            <a:r>
              <a:rPr lang="en-GB" sz="1600" b="1" dirty="0">
                <a:solidFill>
                  <a:srgbClr val="213163"/>
                </a:solidFill>
              </a:rPr>
              <a:t> </a:t>
            </a:r>
            <a:endParaRPr lang="en-IN" sz="1600" b="1" dirty="0">
              <a:solidFill>
                <a:srgbClr val="213163"/>
              </a:solidFill>
            </a:endParaRPr>
          </a:p>
        </p:txBody>
      </p:sp>
    </p:spTree>
    <p:extLst>
      <p:ext uri="{BB962C8B-B14F-4D97-AF65-F5344CB8AC3E}">
        <p14:creationId xmlns:p14="http://schemas.microsoft.com/office/powerpoint/2010/main" val="943657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1"/>
            <a:ext cx="4161712" cy="42116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p>
          <a:p>
            <a:pPr marL="342900" lvl="0" indent="-342900" algn="just">
              <a:buClr>
                <a:srgbClr val="0D0D0D"/>
              </a:buClr>
              <a:buSzPts val="2000"/>
              <a:buChar char="•"/>
            </a:pPr>
            <a:r>
              <a:rPr lang="en-US" sz="1600" dirty="0">
                <a:solidFill>
                  <a:srgbClr val="0D0D0D"/>
                </a:solidFill>
              </a:rPr>
              <a:t>This advancement holds significant implications for disaster management, offering crucial lead time for implementing preemptive measures and optimizing resource allocation during seismic events, ultimately reducing infrastructure damage and safeguarding lives.</a:t>
            </a:r>
            <a:endParaRPr lang="en-US" sz="1600" dirty="0"/>
          </a:p>
          <a:p>
            <a:pPr marL="342900" lvl="0" indent="-323850" algn="just">
              <a:spcBef>
                <a:spcPts val="400"/>
              </a:spcBef>
              <a:buClr>
                <a:srgbClr val="0D0D0D"/>
              </a:buClr>
              <a:buSzPts val="1700"/>
              <a:buChar char="•"/>
            </a:pPr>
            <a:r>
              <a:rPr lang="en-US" sz="1600" dirty="0">
                <a:solidFill>
                  <a:srgbClr val="0D0D0D"/>
                </a:solidFill>
                <a:latin typeface="Times New Roman"/>
                <a:ea typeface="Times New Roman"/>
                <a:cs typeface="Times New Roman"/>
                <a:sym typeface="Times New Roman"/>
              </a:rPr>
              <a:t>The earthquake prediction system, based on Artificial Neural Networks (ANN) trained on historical data, achieves a notable accuracy rate in forecasting earthquake magnitude and depth at specific locations.</a:t>
            </a:r>
            <a:endParaRPr lang="en-US" sz="1600" dirty="0"/>
          </a:p>
          <a:p>
            <a:pPr marL="342900" lvl="0" indent="-323850" algn="just">
              <a:spcBef>
                <a:spcPts val="400"/>
              </a:spcBef>
              <a:buClr>
                <a:srgbClr val="0D0D0D"/>
              </a:buClr>
              <a:buSzPts val="1700"/>
              <a:buChar char="•"/>
            </a:pPr>
            <a:r>
              <a:rPr lang="en-US" sz="1600" dirty="0">
                <a:solidFill>
                  <a:srgbClr val="0D0D0D"/>
                </a:solidFill>
                <a:latin typeface="Times New Roman"/>
                <a:ea typeface="Times New Roman"/>
                <a:cs typeface="Times New Roman"/>
                <a:sym typeface="Times New Roman"/>
              </a:rPr>
              <a:t>Magnitude based prediction.</a:t>
            </a:r>
            <a:endParaRPr lang="en-US" sz="1600" dirty="0"/>
          </a:p>
          <a:p>
            <a:pPr>
              <a:buSzPts val="2800"/>
            </a:pP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endParaRPr lang="en-US" dirty="0"/>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307777"/>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endParaRPr lang="en-US" b="0" i="0" dirty="0">
              <a:solidFill>
                <a:srgbClr val="0000FF"/>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60868"/>
            <a:ext cx="8317949" cy="43301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a:p>
            <a:pPr marL="342900" lvl="0" indent="-342900" algn="just">
              <a:buClr>
                <a:srgbClr val="0D0D0D"/>
              </a:buClr>
              <a:buSzPts val="2000"/>
              <a:buChar char="•"/>
            </a:pPr>
            <a:r>
              <a:rPr lang="en-GB" sz="1600" dirty="0">
                <a:solidFill>
                  <a:srgbClr val="0D0D0D"/>
                </a:solidFill>
              </a:rPr>
              <a:t>Martinez, J., &amp; Bernal, J. (2018). "Earthquake magnitude prediction using random forest algorithm." </a:t>
            </a:r>
            <a:r>
              <a:rPr lang="en-GB" sz="1600" i="1" dirty="0">
                <a:solidFill>
                  <a:srgbClr val="0D0D0D"/>
                </a:solidFill>
              </a:rPr>
              <a:t>Journal of Earthquake Engineering</a:t>
            </a:r>
            <a:r>
              <a:rPr lang="en-GB" sz="1600" dirty="0">
                <a:solidFill>
                  <a:srgbClr val="0D0D0D"/>
                </a:solidFill>
              </a:rPr>
              <a:t>, 22(7), 1261-1276.</a:t>
            </a:r>
            <a:endParaRPr lang="en-GB" sz="1600" dirty="0"/>
          </a:p>
          <a:p>
            <a:pPr marL="342900" lvl="0" indent="-342900" algn="just">
              <a:lnSpc>
                <a:spcPct val="150000"/>
              </a:lnSpc>
              <a:spcBef>
                <a:spcPts val="400"/>
              </a:spcBef>
              <a:buClr>
                <a:srgbClr val="0D0D0D"/>
              </a:buClr>
              <a:buSzPts val="2000"/>
              <a:buChar char="•"/>
            </a:pPr>
            <a:r>
              <a:rPr lang="en-GB" sz="1600" dirty="0" err="1">
                <a:solidFill>
                  <a:srgbClr val="0D0D0D"/>
                </a:solidFill>
              </a:rPr>
              <a:t>Jaiswal</a:t>
            </a:r>
            <a:r>
              <a:rPr lang="en-GB" sz="1600" dirty="0">
                <a:solidFill>
                  <a:srgbClr val="0D0D0D"/>
                </a:solidFill>
              </a:rPr>
              <a:t>, A., Singh, R., &amp; Kumar, A. (2020). "Earthquake magnitude and depth prediction using machine learning techniques." </a:t>
            </a:r>
            <a:r>
              <a:rPr lang="en-GB" sz="1600" i="1" dirty="0">
                <a:solidFill>
                  <a:srgbClr val="0D0D0D"/>
                </a:solidFill>
              </a:rPr>
              <a:t>Journal of Earth System Science</a:t>
            </a:r>
            <a:r>
              <a:rPr lang="en-GB" sz="1600" dirty="0">
                <a:solidFill>
                  <a:srgbClr val="0D0D0D"/>
                </a:solidFill>
              </a:rPr>
              <a:t>, 129(4), 1-9.</a:t>
            </a:r>
            <a:endParaRPr lang="en-GB" sz="1600" dirty="0"/>
          </a:p>
          <a:p>
            <a:pPr marL="342900" lvl="0" indent="-342900" algn="just">
              <a:spcBef>
                <a:spcPts val="400"/>
              </a:spcBef>
              <a:buClr>
                <a:srgbClr val="0D0D0D"/>
              </a:buClr>
              <a:buSzPts val="2000"/>
              <a:buChar char="•"/>
            </a:pPr>
            <a:r>
              <a:rPr lang="en-GB" sz="1600" dirty="0" err="1">
                <a:solidFill>
                  <a:srgbClr val="0D0D0D"/>
                </a:solidFill>
              </a:rPr>
              <a:t>Jaiswal</a:t>
            </a:r>
            <a:r>
              <a:rPr lang="en-GB" sz="1600" dirty="0">
                <a:solidFill>
                  <a:srgbClr val="0D0D0D"/>
                </a:solidFill>
              </a:rPr>
              <a:t>, A., Singh, R., &amp; Kumar, A. (2020). "Earthquake magnitude and depth prediction using machine learning techniques." </a:t>
            </a:r>
            <a:r>
              <a:rPr lang="en-GB" sz="1600" i="1" dirty="0">
                <a:solidFill>
                  <a:srgbClr val="0D0D0D"/>
                </a:solidFill>
              </a:rPr>
              <a:t>Journal of Earth System Science</a:t>
            </a:r>
            <a:r>
              <a:rPr lang="en-GB" sz="1600" dirty="0">
                <a:solidFill>
                  <a:srgbClr val="0D0D0D"/>
                </a:solidFill>
              </a:rPr>
              <a:t>, 129(4), 1-9.</a:t>
            </a:r>
            <a:endParaRPr lang="en-GB" sz="1600" dirty="0"/>
          </a:p>
          <a:p>
            <a:pPr marL="342900" lvl="0" indent="-342900" algn="just">
              <a:spcBef>
                <a:spcPts val="400"/>
              </a:spcBef>
              <a:buClr>
                <a:srgbClr val="0D0D0D"/>
              </a:buClr>
              <a:buSzPts val="2000"/>
              <a:buChar char="•"/>
            </a:pPr>
            <a:r>
              <a:rPr lang="en-GB" sz="1600" dirty="0" err="1">
                <a:solidFill>
                  <a:srgbClr val="0D0D0D"/>
                </a:solidFill>
              </a:rPr>
              <a:t>Zhu,W.et</a:t>
            </a:r>
            <a:r>
              <a:rPr lang="en-GB" sz="1600" dirty="0">
                <a:solidFill>
                  <a:srgbClr val="0D0D0D"/>
                </a:solidFill>
              </a:rPr>
              <a:t> al.(2020)- This study  investigates the application of  machine learning algorithms , including deep neural networks, for earthquake prediction using seismic waveform data.</a:t>
            </a:r>
            <a:endParaRPr lang="en-GB" sz="1600" dirty="0"/>
          </a:p>
          <a:p>
            <a:pPr marL="342900" lvl="0" indent="-342900" algn="just">
              <a:spcBef>
                <a:spcPts val="400"/>
              </a:spcBef>
              <a:buClr>
                <a:srgbClr val="0D0D0D"/>
              </a:buClr>
              <a:buSzPts val="2000"/>
              <a:buChar char="•"/>
            </a:pPr>
            <a:r>
              <a:rPr lang="en-GB" sz="1600" dirty="0">
                <a:solidFill>
                  <a:srgbClr val="0D0D0D"/>
                </a:solidFill>
              </a:rPr>
              <a:t>Allen , R.M. (2021)-This review provides an overview of earthquake early warning </a:t>
            </a:r>
            <a:r>
              <a:rPr lang="en-GB" sz="1600" dirty="0" err="1">
                <a:solidFill>
                  <a:srgbClr val="0D0D0D"/>
                </a:solidFill>
              </a:rPr>
              <a:t>systems,discussing</a:t>
            </a:r>
            <a:r>
              <a:rPr lang="en-GB" sz="1600" dirty="0">
                <a:solidFill>
                  <a:srgbClr val="0D0D0D"/>
                </a:solidFill>
              </a:rPr>
              <a:t> their </a:t>
            </a:r>
            <a:r>
              <a:rPr lang="en-GB" sz="1600" dirty="0" err="1">
                <a:solidFill>
                  <a:srgbClr val="0D0D0D"/>
                </a:solidFill>
              </a:rPr>
              <a:t>principles,capabilities,and</a:t>
            </a:r>
            <a:r>
              <a:rPr lang="en-GB" sz="1600" dirty="0">
                <a:solidFill>
                  <a:srgbClr val="0D0D0D"/>
                </a:solidFill>
              </a:rPr>
              <a:t> challenges.</a:t>
            </a:r>
            <a:endParaRPr lang="en-GB" sz="1600" dirty="0"/>
          </a:p>
          <a:p>
            <a:pPr>
              <a:buSzPts val="2800"/>
            </a:pPr>
            <a:endParaRPr lang="en-US" sz="1600" b="1" dirty="0">
              <a:solidFill>
                <a:srgbClr val="213163"/>
              </a:solidFill>
              <a:latin typeface="+mn-lt"/>
            </a:endParaRPr>
          </a:p>
        </p:txBody>
      </p:sp>
    </p:spTree>
    <p:extLst>
      <p:ext uri="{BB962C8B-B14F-4D97-AF65-F5344CB8AC3E}">
        <p14:creationId xmlns:p14="http://schemas.microsoft.com/office/powerpoint/2010/main" val="1480951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0" y="566738"/>
            <a:ext cx="4445000" cy="322262"/>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0" y="1054100"/>
            <a:ext cx="4594225" cy="2728913"/>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Deployment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75104" y="871538"/>
            <a:ext cx="5168858" cy="3806787"/>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lgn="just">
              <a:spcBef>
                <a:spcPts val="600"/>
              </a:spcBef>
              <a:buFont typeface="Arial" pitchFamily="34" charset="0"/>
              <a:buChar char="•"/>
            </a:pPr>
            <a:r>
              <a:rPr lang="en-US" sz="1800" dirty="0"/>
              <a:t> Earthquakes are natural disasters with devastating consequences, often causing loss of life and extensive damage to infrastructure.</a:t>
            </a:r>
          </a:p>
          <a:p>
            <a:pPr algn="just">
              <a:spcBef>
                <a:spcPts val="600"/>
              </a:spcBef>
              <a:buFont typeface="Arial" pitchFamily="34" charset="0"/>
              <a:buChar char="•"/>
            </a:pPr>
            <a:r>
              <a:rPr lang="en-US" sz="1800" dirty="0"/>
              <a:t>  The ability to predict earthquakes with accuracy and timeliness is crucial for minimizing their impact and implementing effective disaster management strategies. </a:t>
            </a:r>
          </a:p>
          <a:p>
            <a:pPr algn="just">
              <a:spcBef>
                <a:spcPts val="600"/>
              </a:spcBef>
              <a:buFont typeface="Arial" pitchFamily="34" charset="0"/>
              <a:buChar char="•"/>
            </a:pPr>
            <a:r>
              <a:rPr lang="en-US" sz="1800" dirty="0"/>
              <a:t>In recent years, advancements in technology and data analytics have facilitated the development of sophisticated earthquake prediction systems.</a:t>
            </a:r>
          </a:p>
          <a:p>
            <a:pPr>
              <a:spcBef>
                <a:spcPts val="600"/>
              </a:spcBef>
            </a:pP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847207"/>
          </a:xfrm>
          <a:prstGeom prst="rect">
            <a:avLst/>
          </a:prstGeom>
          <a:noFill/>
        </p:spPr>
        <p:txBody>
          <a:bodyPr wrap="square" lIns="91440" tIns="45720" rIns="91440" bIns="45720" anchor="t">
            <a:spAutoFit/>
          </a:bodyPr>
          <a:lstStyle/>
          <a:p>
            <a:pPr marL="342900" lvl="0" indent="-342900" algn="just">
              <a:buClr>
                <a:schemeClr val="dk1"/>
              </a:buClr>
              <a:buSzPts val="2800"/>
              <a:buChar char="•"/>
            </a:pPr>
            <a:r>
              <a:rPr lang="en-US" sz="1800" dirty="0"/>
              <a:t>Predicting earthquakes, including their magnitude, is a complex scientific problem that involves seismology, geophysics , and other disciplines.</a:t>
            </a:r>
          </a:p>
          <a:p>
            <a:pPr marL="342900" lvl="0" indent="-342900" algn="just">
              <a:spcBef>
                <a:spcPts val="560"/>
              </a:spcBef>
              <a:buClr>
                <a:schemeClr val="dk1"/>
              </a:buClr>
              <a:buSzPts val="2800"/>
              <a:buChar char="•"/>
            </a:pPr>
            <a:r>
              <a:rPr lang="en-US" sz="1800" dirty="0"/>
              <a:t> Analyzing  data from seismic sensor, historical patters, and various </a:t>
            </a:r>
            <a:r>
              <a:rPr lang="en-US" sz="1800" dirty="0" err="1"/>
              <a:t>modelling</a:t>
            </a:r>
            <a:r>
              <a:rPr lang="en-US" sz="1800" dirty="0"/>
              <a:t> techniques which typically fall outside the scope of AIML due to lack of  accurate predicting the magnitude of earthquake.</a:t>
            </a:r>
          </a:p>
          <a:p>
            <a:pPr marL="342900" lvl="0" indent="-165100" algn="just">
              <a:spcBef>
                <a:spcPts val="560"/>
              </a:spcBef>
              <a:buClr>
                <a:schemeClr val="dk1"/>
              </a:buClr>
              <a:buSzPts val="2800"/>
            </a:pPr>
            <a:endParaRPr lang="en-US" sz="1800" dirty="0"/>
          </a:p>
          <a:p>
            <a:pPr algn="just"/>
            <a:br>
              <a:rPr lang="en-US" sz="1800" dirty="0"/>
            </a:br>
            <a:endParaRPr lang="en-US" sz="1800"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wrap="square" lIns="91440" tIns="45720" rIns="91440" bIns="45720" anchor="t">
            <a:spAutoFit/>
          </a:bodyPr>
          <a:lstStyle/>
          <a:p>
            <a:pPr fontAlgn="base">
              <a:spcAft>
                <a:spcPts val="800"/>
              </a:spcAft>
              <a:buClr>
                <a:srgbClr val="213163"/>
              </a:buClr>
            </a:pPr>
            <a:r>
              <a:rPr lang="en-US" b="1" i="0" dirty="0">
                <a:solidFill>
                  <a:srgbClr val="000000"/>
                </a:solidFill>
                <a:effectLst/>
              </a:rPr>
              <a:t>Aim:  T</a:t>
            </a:r>
            <a:r>
              <a:rPr lang="en-US" dirty="0"/>
              <a:t>he aim of an earthquake prediction system is to leverage scientific knowledge, technological innovation, and interdisciplinary collaboration to enhance society's resilience to earthquakes and mitigate the socio-economic and humanitarian consequences of these natural disasters. </a:t>
            </a:r>
            <a:endParaRPr lang="en-US"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r>
              <a:rPr lang="en-US" dirty="0"/>
              <a:t> </a:t>
            </a:r>
          </a:p>
          <a:p>
            <a:pPr algn="just">
              <a:spcBef>
                <a:spcPts val="600"/>
              </a:spcBef>
              <a:buFont typeface="Arial" pitchFamily="34" charset="0"/>
              <a:buChar char="•"/>
            </a:pPr>
            <a:r>
              <a:rPr lang="en-US" dirty="0"/>
              <a:t>The  goal  is  to  develop  a  machine  learning  model  for  Earth  Quake Prediction,  to  potentially  replace  the  updatable  supervised  machine  learning classification  models  by  predicting  results  in  the  form  of  best  accuracy  by comparing supervised algorithm. </a:t>
            </a:r>
          </a:p>
          <a:p>
            <a:pPr>
              <a:spcBef>
                <a:spcPts val="600"/>
              </a:spcBef>
            </a:pPr>
            <a:r>
              <a:rPr lang="en-US" dirty="0"/>
              <a:t> </a:t>
            </a:r>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7"/>
            <a:ext cx="8650925" cy="625812"/>
          </a:xfrm>
          <a:prstGeom prst="rect">
            <a:avLst/>
          </a:prstGeom>
          <a:noFill/>
        </p:spPr>
        <p:txBody>
          <a:bodyPr wrap="square" lIns="91440" tIns="45720" rIns="91440" bIns="45720" anchor="t">
            <a:spAutoFit/>
          </a:bodyPr>
          <a:lstStyle/>
          <a:p>
            <a:pPr marL="173736" indent="-173736" fontAlgn="base">
              <a:spcAft>
                <a:spcPts val="800"/>
              </a:spcAft>
              <a:buClr>
                <a:srgbClr val="213163"/>
              </a:buClr>
            </a:pPr>
            <a:r>
              <a:rPr lang="en-US" dirty="0"/>
              <a:t> </a:t>
            </a:r>
          </a:p>
          <a:p>
            <a:pPr marL="173736" indent="-173736" fontAlgn="base">
              <a:spcAft>
                <a:spcPts val="800"/>
              </a:spcAft>
              <a:buClr>
                <a:srgbClr val="213163"/>
              </a:buClr>
              <a:buFont typeface="Arial" panose="020B0604020202020204" pitchFamily="34" charset="0"/>
              <a:buChar char="•"/>
            </a:pP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5108011" cy="42541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US" sz="1600" b="1"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endParaRPr lang="en-US" dirty="0"/>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9" name="Rectangle 8"/>
          <p:cNvSpPr/>
          <p:nvPr/>
        </p:nvSpPr>
        <p:spPr>
          <a:xfrm>
            <a:off x="478465" y="869218"/>
            <a:ext cx="4572000" cy="4032899"/>
          </a:xfrm>
          <a:prstGeom prst="rect">
            <a:avLst/>
          </a:prstGeom>
        </p:spPr>
        <p:txBody>
          <a:bodyPr wrap="square">
            <a:spAutoFit/>
          </a:bodyPr>
          <a:lstStyle/>
          <a:p>
            <a:pPr marL="342900" lvl="0" indent="-342900" algn="just">
              <a:lnSpc>
                <a:spcPct val="90000"/>
              </a:lnSpc>
              <a:buClr>
                <a:schemeClr val="dk1"/>
              </a:buClr>
              <a:buSzPts val="1850"/>
            </a:pPr>
            <a:r>
              <a:rPr lang="en-GB" sz="1200" b="1" dirty="0"/>
              <a:t>PROPOSED SYSTEM</a:t>
            </a:r>
            <a:endParaRPr lang="en-US" sz="1200" b="1" dirty="0"/>
          </a:p>
          <a:p>
            <a:pPr marL="342900" lvl="0" indent="-342900" algn="just">
              <a:lnSpc>
                <a:spcPct val="90000"/>
              </a:lnSpc>
              <a:buClr>
                <a:schemeClr val="dk1"/>
              </a:buClr>
              <a:buSzPts val="1850"/>
              <a:buChar char="•"/>
            </a:pPr>
            <a:endParaRPr lang="en-US" sz="1200" dirty="0"/>
          </a:p>
          <a:p>
            <a:pPr marL="342900" lvl="0" indent="-342900" algn="just">
              <a:lnSpc>
                <a:spcPct val="90000"/>
              </a:lnSpc>
              <a:buClr>
                <a:schemeClr val="dk1"/>
              </a:buClr>
              <a:buSzPts val="1850"/>
              <a:buChar char="•"/>
            </a:pPr>
            <a:r>
              <a:rPr lang="en-US" sz="1200" dirty="0"/>
              <a:t>For predicting the magnitude of an earthquake when it’s not known, regression  algorithms are typically used in earthquake prediction  systems.</a:t>
            </a:r>
          </a:p>
          <a:p>
            <a:pPr marL="342900" lvl="0" indent="-342900" algn="just">
              <a:lnSpc>
                <a:spcPct val="90000"/>
              </a:lnSpc>
              <a:spcBef>
                <a:spcPts val="370"/>
              </a:spcBef>
              <a:buClr>
                <a:schemeClr val="dk1"/>
              </a:buClr>
              <a:buSzPts val="1850"/>
              <a:buChar char="•"/>
            </a:pPr>
            <a:r>
              <a:rPr lang="en-US" sz="1200" dirty="0"/>
              <a:t>Linear regression: This is one of the simplest regression algorithms, which fits a linear relationship between the input features and the target variable (earthquake magnitude in this case).</a:t>
            </a:r>
          </a:p>
          <a:p>
            <a:pPr marL="342900" lvl="0" indent="-342900" algn="just">
              <a:lnSpc>
                <a:spcPct val="90000"/>
              </a:lnSpc>
              <a:spcBef>
                <a:spcPts val="370"/>
              </a:spcBef>
              <a:buClr>
                <a:schemeClr val="dk1"/>
              </a:buClr>
              <a:buSzPts val="1850"/>
              <a:buChar char="•"/>
            </a:pPr>
            <a:r>
              <a:rPr lang="en-US" sz="1200" dirty="0"/>
              <a:t>They  analyze and historical earthquake magnitudes to estimate the magnitude of an impending earthquake</a:t>
            </a:r>
          </a:p>
          <a:p>
            <a:pPr marL="342900" lvl="0" indent="-342900" algn="just">
              <a:lnSpc>
                <a:spcPct val="90000"/>
              </a:lnSpc>
              <a:spcBef>
                <a:spcPts val="370"/>
              </a:spcBef>
              <a:buClr>
                <a:schemeClr val="dk1"/>
              </a:buClr>
              <a:buSzPts val="1850"/>
              <a:buChar char="•"/>
            </a:pPr>
            <a:r>
              <a:rPr lang="en-US" sz="1200" dirty="0"/>
              <a:t>Development of a prediction model utilizing  Artificial Neural Networks  (ANN) to forecast the magnitude and depth of earthquake based on historical data.</a:t>
            </a:r>
          </a:p>
          <a:p>
            <a:pPr marL="342900" lvl="0" indent="-342900" algn="just">
              <a:lnSpc>
                <a:spcPct val="90000"/>
              </a:lnSpc>
              <a:spcBef>
                <a:spcPts val="370"/>
              </a:spcBef>
              <a:buClr>
                <a:schemeClr val="dk1"/>
              </a:buClr>
              <a:buSzPts val="1850"/>
              <a:buChar char="•"/>
            </a:pPr>
            <a:r>
              <a:rPr lang="en-US" sz="1200" dirty="0"/>
              <a:t>Utilization of a dataset containing various earthquake parameter fields for training the ANN model enabling it to predict earthquake characteristics at specific latitude and longitude coordinates.</a:t>
            </a:r>
          </a:p>
          <a:p>
            <a:pPr marL="342900" lvl="0" indent="-342900" algn="just">
              <a:lnSpc>
                <a:spcPct val="90000"/>
              </a:lnSpc>
              <a:spcBef>
                <a:spcPts val="370"/>
              </a:spcBef>
              <a:buClr>
                <a:schemeClr val="dk1"/>
              </a:buClr>
              <a:buSzPts val="1850"/>
              <a:buChar char="•"/>
            </a:pPr>
            <a:r>
              <a:rPr lang="en-US" sz="1200" dirty="0"/>
              <a:t>Achievement of a accuracy rate in predicting earthquake magnitude and depth at given  locations, showcasing the effectiveness of the proposed model in earthquake forecasting</a:t>
            </a:r>
            <a:r>
              <a:rPr lang="en-US" dirty="0"/>
              <a:t>.   </a:t>
            </a:r>
          </a:p>
        </p:txBody>
      </p:sp>
    </p:spTree>
    <p:extLst>
      <p:ext uri="{BB962C8B-B14F-4D97-AF65-F5344CB8AC3E}">
        <p14:creationId xmlns:p14="http://schemas.microsoft.com/office/powerpoint/2010/main" val="598422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916" y="489098"/>
            <a:ext cx="8281074" cy="637953"/>
          </a:xfrm>
        </p:spPr>
        <p:txBody>
          <a:bodyPr/>
          <a:lstStyle/>
          <a:p>
            <a:r>
              <a:rPr lang="en-GB" b="1" dirty="0"/>
              <a:t>   ALGORITHM:</a:t>
            </a:r>
            <a:endParaRPr lang="en-US" b="1" dirty="0"/>
          </a:p>
        </p:txBody>
      </p:sp>
      <p:sp>
        <p:nvSpPr>
          <p:cNvPr id="3" name="Subtitle 2"/>
          <p:cNvSpPr>
            <a:spLocks noGrp="1"/>
          </p:cNvSpPr>
          <p:nvPr>
            <p:ph type="subTitle"/>
          </p:nvPr>
        </p:nvSpPr>
        <p:spPr>
          <a:xfrm>
            <a:off x="457110" y="978195"/>
            <a:ext cx="8229330" cy="3763926"/>
          </a:xfrm>
        </p:spPr>
        <p:txBody>
          <a:bodyPr/>
          <a:lstStyle/>
          <a:p>
            <a:pPr marL="342900" lvl="0" algn="just">
              <a:buSzPts val="1800"/>
            </a:pPr>
            <a:r>
              <a:rPr lang="en-US" b="1" dirty="0"/>
              <a:t>Random Forest Regression:</a:t>
            </a:r>
          </a:p>
          <a:p>
            <a:pPr marL="342900" lvl="0" indent="-342900" algn="just">
              <a:buSzPts val="2000"/>
              <a:buChar char="•"/>
            </a:pPr>
            <a:r>
              <a:rPr lang="en-US" dirty="0"/>
              <a:t>In a random forest regression for predicting the magnitude of </a:t>
            </a:r>
            <a:r>
              <a:rPr lang="en-US" dirty="0" err="1"/>
              <a:t>earthquake,the</a:t>
            </a:r>
            <a:r>
              <a:rPr lang="en-US" dirty="0"/>
              <a:t> algorithm typically used in based on decision trees.</a:t>
            </a:r>
          </a:p>
          <a:p>
            <a:pPr marL="342900" lvl="0" indent="-342900" algn="just">
              <a:buSzPts val="2000"/>
              <a:buChar char="•"/>
            </a:pPr>
            <a:r>
              <a:rPr lang="en-US" dirty="0"/>
              <a:t>This ensemble approach helps to improve the accuracy and generalization of the model.</a:t>
            </a:r>
          </a:p>
          <a:p>
            <a:pPr marL="342900" lvl="0" indent="-342900" algn="just">
              <a:buSzPts val="2000"/>
              <a:buChar char="•"/>
            </a:pPr>
            <a:r>
              <a:rPr lang="en-US" dirty="0"/>
              <a:t>Data Collection and Preprocessing: Preprocess the data by handling missing values, scaling features, and encoding categorical variables if necessary.</a:t>
            </a:r>
          </a:p>
          <a:p>
            <a:pPr marL="342900" lvl="0" indent="-342900" algn="just">
              <a:spcBef>
                <a:spcPts val="400"/>
              </a:spcBef>
              <a:buClr>
                <a:schemeClr val="dk1"/>
              </a:buClr>
              <a:buSzPts val="2000"/>
              <a:buChar char="•"/>
            </a:pPr>
            <a:r>
              <a:rPr lang="en-US" dirty="0"/>
              <a:t>Feature Selection and Engineering: Extract additional features if needed and perform feature engineering to enhance the predictive power of the model.</a:t>
            </a:r>
          </a:p>
          <a:p>
            <a:pPr marL="342900" lvl="0" indent="-342900" algn="just">
              <a:spcBef>
                <a:spcPts val="400"/>
              </a:spcBef>
              <a:buClr>
                <a:schemeClr val="dk1"/>
              </a:buClr>
              <a:buSzPts val="2000"/>
              <a:buChar char="•"/>
            </a:pPr>
            <a:r>
              <a:rPr lang="en-US" dirty="0"/>
              <a:t>Model Training: Train a Random Forest Regression model using the training data. Random Forest combines multiple decision trees, each trained on a random subset of the data and features, to make predictions..</a:t>
            </a:r>
          </a:p>
          <a:p>
            <a:pPr marL="342900" lvl="0" indent="-342900" algn="just">
              <a:spcBef>
                <a:spcPts val="400"/>
              </a:spcBef>
              <a:buClr>
                <a:schemeClr val="dk1"/>
              </a:buClr>
              <a:buSzPts val="2000"/>
              <a:buChar char="•"/>
            </a:pPr>
            <a:r>
              <a:rPr lang="en-US" dirty="0"/>
              <a:t>Model Evaluation: Evaluate the trained model using the testing data. Utilize regression metrics such as Mean Squared Error (MSE), Root Mean Squared Error (RMSE), Mean Absolute Error (MAE), and R-squared to assess the model's performance</a:t>
            </a:r>
            <a:r>
              <a:rPr lang="en-US" sz="1050" dirty="0"/>
              <a:t>.</a:t>
            </a:r>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GB" sz="1600" b="1" dirty="0">
                <a:solidFill>
                  <a:srgbClr val="213163"/>
                </a:solidFill>
              </a:rPr>
              <a:t>DEPLOYMENT</a:t>
            </a:r>
            <a:endParaRPr lang="en-US" sz="1600" b="1" dirty="0">
              <a:solidFill>
                <a:srgbClr val="213163"/>
              </a:solidFill>
            </a:endParaRPr>
          </a:p>
        </p:txBody>
      </p:sp>
      <p:sp>
        <p:nvSpPr>
          <p:cNvPr id="4" name="Google Shape;62;g5fab984687_2_0">
            <a:extLst>
              <a:ext uri="{FF2B5EF4-FFF2-40B4-BE49-F238E27FC236}">
                <a16:creationId xmlns:a16="http://schemas.microsoft.com/office/drawing/2014/main" id="{97E93E0C-382C-278E-FE30-EED6A2473058}"/>
              </a:ext>
            </a:extLst>
          </p:cNvPr>
          <p:cNvSpPr txBox="1">
            <a:spLocks/>
          </p:cNvSpPr>
          <p:nvPr/>
        </p:nvSpPr>
        <p:spPr>
          <a:xfrm>
            <a:off x="132396" y="1061211"/>
            <a:ext cx="8703259" cy="364199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lvl="0" indent="-342900" algn="just">
              <a:buClr>
                <a:schemeClr val="dk1"/>
              </a:buClr>
              <a:buSzPts val="2000"/>
              <a:buChar char="•"/>
            </a:pPr>
            <a:r>
              <a:rPr lang="en-US" sz="1600" dirty="0"/>
              <a:t>Train your earthquake magnitude prediction model using historical seismic data . Evaluate the models performance using appropriate </a:t>
            </a:r>
            <a:r>
              <a:rPr lang="en-US" sz="1600" dirty="0" err="1"/>
              <a:t>matrics</a:t>
            </a:r>
            <a:r>
              <a:rPr lang="en-US" sz="1600" dirty="0"/>
              <a:t> such as mean absolute error (MAE), mean squared error (MSE), or root mean squared error (RMSE) on a validation data </a:t>
            </a:r>
          </a:p>
          <a:p>
            <a:pPr marL="342900" lvl="0" indent="-342900" algn="just">
              <a:spcBef>
                <a:spcPts val="400"/>
              </a:spcBef>
              <a:buClr>
                <a:schemeClr val="dk1"/>
              </a:buClr>
              <a:buSzPts val="2000"/>
              <a:buChar char="•"/>
            </a:pPr>
            <a:r>
              <a:rPr lang="en-US" sz="1600" dirty="0"/>
              <a:t>Serialize the trained model into a format that can be easily deployed and used in production environments.</a:t>
            </a:r>
          </a:p>
          <a:p>
            <a:pPr marL="342900" lvl="0" indent="-342900" algn="just">
              <a:spcBef>
                <a:spcPts val="400"/>
              </a:spcBef>
              <a:buClr>
                <a:schemeClr val="dk1"/>
              </a:buClr>
              <a:buSzPts val="2000"/>
              <a:buChar char="•"/>
            </a:pPr>
            <a:r>
              <a:rPr lang="en-US" sz="1600" dirty="0"/>
              <a:t>Create an application programming interface (API) that exposes endpoints for receiving input data and returning earthquake magnitude predictions.</a:t>
            </a:r>
          </a:p>
          <a:p>
            <a:pPr marL="342900" lvl="0" indent="-342900" algn="just">
              <a:spcBef>
                <a:spcPts val="400"/>
              </a:spcBef>
              <a:buClr>
                <a:schemeClr val="dk1"/>
              </a:buClr>
              <a:buSzPts val="2000"/>
              <a:buChar char="•"/>
            </a:pPr>
            <a:r>
              <a:rPr lang="en-US" sz="1600" dirty="0"/>
              <a:t>Optimize your deployment infrastructure for scalability and performance to handle varying loads of incoming prediction requests.</a:t>
            </a:r>
          </a:p>
          <a:p>
            <a:pPr marL="342900" lvl="0" indent="-342900" algn="just">
              <a:spcBef>
                <a:spcPts val="400"/>
              </a:spcBef>
              <a:buClr>
                <a:schemeClr val="dk1"/>
              </a:buClr>
              <a:buSzPts val="2000"/>
              <a:buChar char="•"/>
            </a:pPr>
            <a:r>
              <a:rPr lang="en-US" sz="1600" dirty="0"/>
              <a:t>Consider using cloud services like AWS, Google cloud, or Azure for scalable and reliable infrastructure.</a:t>
            </a:r>
          </a:p>
          <a:p>
            <a:pPr marL="342900" lvl="0" indent="-342900" algn="just">
              <a:spcBef>
                <a:spcPts val="400"/>
              </a:spcBef>
              <a:buClr>
                <a:schemeClr val="dk1"/>
              </a:buClr>
              <a:buSzPts val="2000"/>
              <a:buChar char="•"/>
            </a:pPr>
            <a:r>
              <a:rPr lang="en-US" sz="1600" dirty="0"/>
              <a:t>Implement caching mechanism and load balancers to distribute incoming requests efficiently.   </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endParaRPr lang="en-US" sz="1400" spc="1" dirty="0">
              <a:solidFill>
                <a:schemeClr val="tx1"/>
              </a:solidFill>
              <a:latin typeface="+mn-lt"/>
            </a:endParaRPr>
          </a:p>
        </p:txBody>
      </p:sp>
    </p:spTree>
    <p:extLst>
      <p:ext uri="{BB962C8B-B14F-4D97-AF65-F5344CB8AC3E}">
        <p14:creationId xmlns:p14="http://schemas.microsoft.com/office/powerpoint/2010/main" val="49053464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162bd5b-4ed9-4da3-b376-05204580ba3f"/>
    <ds:schemaRef ds:uri="http://www.w3.org/2001/XMLSchema-instance"/>
  </ds:schemaRefs>
</ds:datastoreItem>
</file>

<file path=customXml/itemProps2.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659</TotalTime>
  <Words>1063</Words>
  <Application>Microsoft Office PowerPoint</Application>
  <PresentationFormat>On-screen Show (16:9)</PresentationFormat>
  <Paragraphs>93</Paragraphs>
  <Slides>15</Slides>
  <Notes>13</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Simple Light</vt:lpstr>
      <vt:lpstr>PowerPoint Presentation</vt:lpstr>
      <vt:lpstr>Course Outline</vt:lpstr>
      <vt:lpstr>PowerPoint Presentation</vt:lpstr>
      <vt:lpstr>PowerPoint Presentation</vt:lpstr>
      <vt:lpstr>PowerPoint Presentation</vt:lpstr>
      <vt:lpstr>PowerPoint Presentation</vt:lpstr>
      <vt:lpstr>PowerPoint Presentation</vt:lpstr>
      <vt:lpstr>   ALGORITHM:</vt:lpstr>
      <vt:lpstr>PowerPoint Presentation</vt:lpstr>
      <vt:lpstr>PowerPoint Presentation</vt:lpstr>
      <vt:lpstr>GITHUB LINK: https://github.com/EEE5021swetha   </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Guest User</cp:lastModifiedBy>
  <cp:revision>178</cp:revision>
  <dcterms:modified xsi:type="dcterms:W3CDTF">2024-04-16T11:28:40Z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